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59" r:id="rId5"/>
    <p:sldId id="260" r:id="rId6"/>
    <p:sldId id="262" r:id="rId7"/>
    <p:sldId id="263" r:id="rId8"/>
    <p:sldId id="266"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EC67B14-D9FB-4295-A5B1-C11D6DB8DF94}">
          <p14:sldIdLst>
            <p14:sldId id="256"/>
            <p14:sldId id="257"/>
            <p14:sldId id="258"/>
            <p14:sldId id="259"/>
            <p14:sldId id="260"/>
          </p14:sldIdLst>
        </p14:section>
        <p14:section name="Untitled Section" id="{F80250BE-8250-4A8C-8C6C-06B82A2A9AD3}">
          <p14:sldIdLst>
            <p14:sldId id="262"/>
            <p14:sldId id="263"/>
            <p14:sldId id="266"/>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80" d="100"/>
          <a:sy n="80" d="100"/>
        </p:scale>
        <p:origin x="7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Lobo" userId="dd48a8c9e7f6ca75" providerId="LiveId" clId="{E576527A-4C7E-4C0A-8B30-00C30AD87691}"/>
    <pc:docChg chg="undo custSel modSld">
      <pc:chgData name="Brandon Lobo" userId="dd48a8c9e7f6ca75" providerId="LiveId" clId="{E576527A-4C7E-4C0A-8B30-00C30AD87691}" dt="2023-04-17T16:19:45.617" v="376"/>
      <pc:docMkLst>
        <pc:docMk/>
      </pc:docMkLst>
      <pc:sldChg chg="modSp mod">
        <pc:chgData name="Brandon Lobo" userId="dd48a8c9e7f6ca75" providerId="LiveId" clId="{E576527A-4C7E-4C0A-8B30-00C30AD87691}" dt="2023-04-17T15:56:21.468" v="27" actId="27636"/>
        <pc:sldMkLst>
          <pc:docMk/>
          <pc:sldMk cId="1446407837" sldId="259"/>
        </pc:sldMkLst>
        <pc:spChg chg="mod">
          <ac:chgData name="Brandon Lobo" userId="dd48a8c9e7f6ca75" providerId="LiveId" clId="{E576527A-4C7E-4C0A-8B30-00C30AD87691}" dt="2023-04-17T15:56:21.468" v="27" actId="27636"/>
          <ac:spMkLst>
            <pc:docMk/>
            <pc:sldMk cId="1446407837" sldId="259"/>
            <ac:spMk id="7" creationId="{D6EECB70-AEF0-00B5-F8A7-255E37F9313C}"/>
          </ac:spMkLst>
        </pc:spChg>
      </pc:sldChg>
      <pc:sldChg chg="addSp delSp modSp mod modNotesTx">
        <pc:chgData name="Brandon Lobo" userId="dd48a8c9e7f6ca75" providerId="LiveId" clId="{E576527A-4C7E-4C0A-8B30-00C30AD87691}" dt="2023-04-13T17:37:16.029" v="3"/>
        <pc:sldMkLst>
          <pc:docMk/>
          <pc:sldMk cId="3848121310" sldId="260"/>
        </pc:sldMkLst>
        <pc:spChg chg="del mod">
          <ac:chgData name="Brandon Lobo" userId="dd48a8c9e7f6ca75" providerId="LiveId" clId="{E576527A-4C7E-4C0A-8B30-00C30AD87691}" dt="2023-04-13T17:36:25.705" v="1" actId="22"/>
          <ac:spMkLst>
            <pc:docMk/>
            <pc:sldMk cId="3848121310" sldId="260"/>
            <ac:spMk id="3" creationId="{9D355442-A601-9247-C7B5-3BE7C0418F48}"/>
          </ac:spMkLst>
        </pc:spChg>
        <pc:picChg chg="add mod ord">
          <ac:chgData name="Brandon Lobo" userId="dd48a8c9e7f6ca75" providerId="LiveId" clId="{E576527A-4C7E-4C0A-8B30-00C30AD87691}" dt="2023-04-13T17:36:29.367" v="2" actId="14100"/>
          <ac:picMkLst>
            <pc:docMk/>
            <pc:sldMk cId="3848121310" sldId="260"/>
            <ac:picMk id="5" creationId="{2A441346-FBD0-0EAA-91E3-C0EEAB539D5D}"/>
          </ac:picMkLst>
        </pc:picChg>
      </pc:sldChg>
      <pc:sldChg chg="modSp mod">
        <pc:chgData name="Brandon Lobo" userId="dd48a8c9e7f6ca75" providerId="LiveId" clId="{E576527A-4C7E-4C0A-8B30-00C30AD87691}" dt="2023-04-17T15:58:12.697" v="51" actId="20577"/>
        <pc:sldMkLst>
          <pc:docMk/>
          <pc:sldMk cId="3052036502" sldId="262"/>
        </pc:sldMkLst>
        <pc:spChg chg="mod">
          <ac:chgData name="Brandon Lobo" userId="dd48a8c9e7f6ca75" providerId="LiveId" clId="{E576527A-4C7E-4C0A-8B30-00C30AD87691}" dt="2023-04-17T15:58:12.697" v="51" actId="20577"/>
          <ac:spMkLst>
            <pc:docMk/>
            <pc:sldMk cId="3052036502" sldId="262"/>
            <ac:spMk id="3" creationId="{9D22243F-69ED-39BA-20A2-F1E0CCF93DB8}"/>
          </ac:spMkLst>
        </pc:spChg>
      </pc:sldChg>
      <pc:sldChg chg="modSp mod modNotesTx">
        <pc:chgData name="Brandon Lobo" userId="dd48a8c9e7f6ca75" providerId="LiveId" clId="{E576527A-4C7E-4C0A-8B30-00C30AD87691}" dt="2023-04-17T16:02:34.676" v="65" actId="20577"/>
        <pc:sldMkLst>
          <pc:docMk/>
          <pc:sldMk cId="1810077957" sldId="263"/>
        </pc:sldMkLst>
        <pc:spChg chg="mod">
          <ac:chgData name="Brandon Lobo" userId="dd48a8c9e7f6ca75" providerId="LiveId" clId="{E576527A-4C7E-4C0A-8B30-00C30AD87691}" dt="2023-04-17T16:02:34.676" v="65" actId="20577"/>
          <ac:spMkLst>
            <pc:docMk/>
            <pc:sldMk cId="1810077957" sldId="263"/>
            <ac:spMk id="3" creationId="{82668012-02A0-CFB5-85DE-33DBA14FDF36}"/>
          </ac:spMkLst>
        </pc:spChg>
      </pc:sldChg>
      <pc:sldChg chg="modSp mod">
        <pc:chgData name="Brandon Lobo" userId="dd48a8c9e7f6ca75" providerId="LiveId" clId="{E576527A-4C7E-4C0A-8B30-00C30AD87691}" dt="2023-04-17T16:19:45.617" v="376"/>
        <pc:sldMkLst>
          <pc:docMk/>
          <pc:sldMk cId="2458222536" sldId="264"/>
        </pc:sldMkLst>
        <pc:spChg chg="mod">
          <ac:chgData name="Brandon Lobo" userId="dd48a8c9e7f6ca75" providerId="LiveId" clId="{E576527A-4C7E-4C0A-8B30-00C30AD87691}" dt="2023-04-17T16:19:45.617" v="376"/>
          <ac:spMkLst>
            <pc:docMk/>
            <pc:sldMk cId="2458222536" sldId="264"/>
            <ac:spMk id="3" creationId="{267E591F-400F-2219-BF68-95495BD60AEA}"/>
          </ac:spMkLst>
        </pc:spChg>
      </pc:sldChg>
      <pc:sldChg chg="modSp mod">
        <pc:chgData name="Brandon Lobo" userId="dd48a8c9e7f6ca75" providerId="LiveId" clId="{E576527A-4C7E-4C0A-8B30-00C30AD87691}" dt="2023-04-17T16:10:13.714" v="103" actId="2711"/>
        <pc:sldMkLst>
          <pc:docMk/>
          <pc:sldMk cId="3586415773" sldId="266"/>
        </pc:sldMkLst>
        <pc:spChg chg="mod">
          <ac:chgData name="Brandon Lobo" userId="dd48a8c9e7f6ca75" providerId="LiveId" clId="{E576527A-4C7E-4C0A-8B30-00C30AD87691}" dt="2023-04-17T16:10:13.714" v="103" actId="2711"/>
          <ac:spMkLst>
            <pc:docMk/>
            <pc:sldMk cId="3586415773" sldId="266"/>
            <ac:spMk id="3" creationId="{EAEE40AA-24ED-A930-A606-BB1C6FCC7AA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11C6AC-19A7-43D9-85D7-EE181F6638FF}" type="datetimeFigureOut">
              <a:rPr lang="en-CA" smtClean="0"/>
              <a:t>2023-04-17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8D8D4-CC40-4A8F-A64F-8FC5ACC11696}" type="slidenum">
              <a:rPr lang="en-CA" smtClean="0"/>
              <a:t>‹#›</a:t>
            </a:fld>
            <a:endParaRPr lang="en-CA"/>
          </a:p>
        </p:txBody>
      </p:sp>
    </p:spTree>
    <p:extLst>
      <p:ext uri="{BB962C8B-B14F-4D97-AF65-F5344CB8AC3E}">
        <p14:creationId xmlns:p14="http://schemas.microsoft.com/office/powerpoint/2010/main" val="2985655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err="1">
                <a:solidFill>
                  <a:srgbClr val="374151"/>
                </a:solidFill>
                <a:effectLst/>
                <a:latin typeface="Söhne"/>
              </a:rPr>
              <a:t>RowNumber</a:t>
            </a:r>
            <a:r>
              <a:rPr lang="en-US" b="1" i="0" dirty="0">
                <a:solidFill>
                  <a:srgbClr val="374151"/>
                </a:solidFill>
                <a:effectLst/>
                <a:latin typeface="Söhne"/>
              </a:rPr>
              <a:t>:</a:t>
            </a:r>
            <a:r>
              <a:rPr lang="en-US" b="0" i="0" dirty="0">
                <a:solidFill>
                  <a:srgbClr val="374151"/>
                </a:solidFill>
                <a:effectLst/>
                <a:latin typeface="Söhne"/>
              </a:rPr>
              <a:t> the index of the record in the database</a:t>
            </a:r>
          </a:p>
          <a:p>
            <a:pPr algn="l">
              <a:buFont typeface="Arial" panose="020B0604020202020204" pitchFamily="34" charset="0"/>
              <a:buChar char="•"/>
            </a:pPr>
            <a:r>
              <a:rPr lang="en-US" b="1" i="0" dirty="0" err="1">
                <a:solidFill>
                  <a:srgbClr val="374151"/>
                </a:solidFill>
                <a:effectLst/>
                <a:latin typeface="Söhne"/>
              </a:rPr>
              <a:t>CustomerId</a:t>
            </a:r>
            <a:r>
              <a:rPr lang="en-US" b="1" i="0" dirty="0">
                <a:solidFill>
                  <a:srgbClr val="374151"/>
                </a:solidFill>
                <a:effectLst/>
                <a:latin typeface="Söhne"/>
              </a:rPr>
              <a:t>:</a:t>
            </a:r>
            <a:r>
              <a:rPr lang="en-US" b="0" i="0" dirty="0">
                <a:solidFill>
                  <a:srgbClr val="374151"/>
                </a:solidFill>
                <a:effectLst/>
                <a:latin typeface="Söhne"/>
              </a:rPr>
              <a:t> unique identifier for each customer</a:t>
            </a:r>
          </a:p>
          <a:p>
            <a:pPr algn="l">
              <a:buFont typeface="Arial" panose="020B0604020202020204" pitchFamily="34" charset="0"/>
              <a:buChar char="•"/>
            </a:pPr>
            <a:r>
              <a:rPr lang="en-US" b="1" i="0" dirty="0">
                <a:solidFill>
                  <a:srgbClr val="374151"/>
                </a:solidFill>
                <a:effectLst/>
                <a:latin typeface="Söhne"/>
              </a:rPr>
              <a:t>Surname:</a:t>
            </a:r>
            <a:r>
              <a:rPr lang="en-US" b="0" i="0" dirty="0">
                <a:solidFill>
                  <a:srgbClr val="374151"/>
                </a:solidFill>
                <a:effectLst/>
                <a:latin typeface="Söhne"/>
              </a:rPr>
              <a:t> customer's last name</a:t>
            </a:r>
          </a:p>
          <a:p>
            <a:pPr algn="l">
              <a:buFont typeface="Arial" panose="020B0604020202020204" pitchFamily="34" charset="0"/>
              <a:buChar char="•"/>
            </a:pPr>
            <a:r>
              <a:rPr lang="en-US" b="1" i="0" dirty="0" err="1">
                <a:solidFill>
                  <a:srgbClr val="374151"/>
                </a:solidFill>
                <a:effectLst/>
                <a:latin typeface="Söhne"/>
              </a:rPr>
              <a:t>CreditScore</a:t>
            </a:r>
            <a:r>
              <a:rPr lang="en-US" b="1" i="0" dirty="0">
                <a:solidFill>
                  <a:srgbClr val="374151"/>
                </a:solidFill>
                <a:effectLst/>
                <a:latin typeface="Söhne"/>
              </a:rPr>
              <a:t>:</a:t>
            </a:r>
            <a:r>
              <a:rPr lang="en-US" b="0" i="0" dirty="0">
                <a:solidFill>
                  <a:srgbClr val="374151"/>
                </a:solidFill>
                <a:effectLst/>
                <a:latin typeface="Söhne"/>
              </a:rPr>
              <a:t> credit score of the customer</a:t>
            </a:r>
          </a:p>
          <a:p>
            <a:pPr algn="l">
              <a:buFont typeface="Arial" panose="020B0604020202020204" pitchFamily="34" charset="0"/>
              <a:buChar char="•"/>
            </a:pPr>
            <a:r>
              <a:rPr lang="en-US" b="1" i="0" dirty="0">
                <a:solidFill>
                  <a:srgbClr val="374151"/>
                </a:solidFill>
                <a:effectLst/>
                <a:latin typeface="Söhne"/>
              </a:rPr>
              <a:t>Geography:</a:t>
            </a:r>
            <a:r>
              <a:rPr lang="en-US" b="0" i="0" dirty="0">
                <a:solidFill>
                  <a:srgbClr val="374151"/>
                </a:solidFill>
                <a:effectLst/>
                <a:latin typeface="Söhne"/>
              </a:rPr>
              <a:t> country of the customer (France, Spain, or Germany)</a:t>
            </a:r>
          </a:p>
          <a:p>
            <a:pPr algn="l">
              <a:buFont typeface="Arial" panose="020B0604020202020204" pitchFamily="34" charset="0"/>
              <a:buChar char="•"/>
            </a:pPr>
            <a:r>
              <a:rPr lang="en-US" b="1" i="0" dirty="0">
                <a:solidFill>
                  <a:srgbClr val="374151"/>
                </a:solidFill>
                <a:effectLst/>
                <a:latin typeface="Söhne"/>
              </a:rPr>
              <a:t>Gender:</a:t>
            </a:r>
            <a:r>
              <a:rPr lang="en-US" b="0" i="0" dirty="0">
                <a:solidFill>
                  <a:srgbClr val="374151"/>
                </a:solidFill>
                <a:effectLst/>
                <a:latin typeface="Söhne"/>
              </a:rPr>
              <a:t> customer's gender (Female or Male)</a:t>
            </a:r>
          </a:p>
          <a:p>
            <a:pPr algn="l">
              <a:buFont typeface="Arial" panose="020B0604020202020204" pitchFamily="34" charset="0"/>
              <a:buChar char="•"/>
            </a:pPr>
            <a:r>
              <a:rPr lang="en-US" b="1" i="0" dirty="0">
                <a:solidFill>
                  <a:srgbClr val="374151"/>
                </a:solidFill>
                <a:effectLst/>
                <a:latin typeface="Söhne"/>
              </a:rPr>
              <a:t>Age:</a:t>
            </a:r>
            <a:r>
              <a:rPr lang="en-US" b="0" i="0" dirty="0">
                <a:solidFill>
                  <a:srgbClr val="374151"/>
                </a:solidFill>
                <a:effectLst/>
                <a:latin typeface="Söhne"/>
              </a:rPr>
              <a:t> customer's age</a:t>
            </a:r>
          </a:p>
          <a:p>
            <a:pPr algn="l">
              <a:buFont typeface="Arial" panose="020B0604020202020204" pitchFamily="34" charset="0"/>
              <a:buChar char="•"/>
            </a:pPr>
            <a:r>
              <a:rPr lang="en-US" b="1" i="0" dirty="0">
                <a:solidFill>
                  <a:srgbClr val="374151"/>
                </a:solidFill>
                <a:effectLst/>
                <a:latin typeface="Söhne"/>
              </a:rPr>
              <a:t>Tenure:</a:t>
            </a:r>
            <a:r>
              <a:rPr lang="en-US" b="0" i="0" dirty="0">
                <a:solidFill>
                  <a:srgbClr val="374151"/>
                </a:solidFill>
                <a:effectLst/>
                <a:latin typeface="Söhne"/>
              </a:rPr>
              <a:t> how many years the customer has been with the bank</a:t>
            </a:r>
          </a:p>
          <a:p>
            <a:pPr algn="l">
              <a:buFont typeface="Arial" panose="020B0604020202020204" pitchFamily="34" charset="0"/>
              <a:buChar char="•"/>
            </a:pPr>
            <a:r>
              <a:rPr lang="en-US" b="1" i="0" dirty="0">
                <a:solidFill>
                  <a:srgbClr val="374151"/>
                </a:solidFill>
                <a:effectLst/>
                <a:latin typeface="Söhne"/>
              </a:rPr>
              <a:t>Balance:</a:t>
            </a:r>
            <a:r>
              <a:rPr lang="en-US" b="0" i="0" dirty="0">
                <a:solidFill>
                  <a:srgbClr val="374151"/>
                </a:solidFill>
                <a:effectLst/>
                <a:latin typeface="Söhne"/>
              </a:rPr>
              <a:t> customer's account balance</a:t>
            </a:r>
          </a:p>
          <a:p>
            <a:pPr algn="l">
              <a:buFont typeface="Arial" panose="020B0604020202020204" pitchFamily="34" charset="0"/>
              <a:buChar char="•"/>
            </a:pPr>
            <a:r>
              <a:rPr lang="en-US" b="1" i="0" dirty="0" err="1">
                <a:solidFill>
                  <a:srgbClr val="374151"/>
                </a:solidFill>
                <a:effectLst/>
                <a:latin typeface="Söhne"/>
              </a:rPr>
              <a:t>NumOfProducts</a:t>
            </a:r>
            <a:r>
              <a:rPr lang="en-US" b="1" i="0" dirty="0">
                <a:solidFill>
                  <a:srgbClr val="374151"/>
                </a:solidFill>
                <a:effectLst/>
                <a:latin typeface="Söhne"/>
              </a:rPr>
              <a:t>:</a:t>
            </a:r>
            <a:r>
              <a:rPr lang="en-US" b="0" i="0" dirty="0">
                <a:solidFill>
                  <a:srgbClr val="374151"/>
                </a:solidFill>
                <a:effectLst/>
                <a:latin typeface="Söhne"/>
              </a:rPr>
              <a:t> number of bank products the customer uses</a:t>
            </a:r>
          </a:p>
          <a:p>
            <a:pPr algn="l">
              <a:buFont typeface="Arial" panose="020B0604020202020204" pitchFamily="34" charset="0"/>
              <a:buChar char="•"/>
            </a:pPr>
            <a:r>
              <a:rPr lang="en-US" b="1" i="0" dirty="0" err="1">
                <a:solidFill>
                  <a:srgbClr val="374151"/>
                </a:solidFill>
                <a:effectLst/>
                <a:latin typeface="Söhne"/>
              </a:rPr>
              <a:t>HasCrCard</a:t>
            </a:r>
            <a:r>
              <a:rPr lang="en-US" b="1" i="0" dirty="0">
                <a:solidFill>
                  <a:srgbClr val="374151"/>
                </a:solidFill>
                <a:effectLst/>
                <a:latin typeface="Söhne"/>
              </a:rPr>
              <a:t>:</a:t>
            </a:r>
            <a:r>
              <a:rPr lang="en-US" b="0" i="0" dirty="0">
                <a:solidFill>
                  <a:srgbClr val="374151"/>
                </a:solidFill>
                <a:effectLst/>
                <a:latin typeface="Söhne"/>
              </a:rPr>
              <a:t> whether or not the customer has a credit card (0 = No, 1 = Yes)</a:t>
            </a:r>
          </a:p>
          <a:p>
            <a:pPr algn="l">
              <a:buFont typeface="Arial" panose="020B0604020202020204" pitchFamily="34" charset="0"/>
              <a:buChar char="•"/>
            </a:pPr>
            <a:r>
              <a:rPr lang="en-US" b="1" i="0" dirty="0" err="1">
                <a:solidFill>
                  <a:srgbClr val="374151"/>
                </a:solidFill>
                <a:effectLst/>
                <a:latin typeface="Söhne"/>
              </a:rPr>
              <a:t>IsActiveMember</a:t>
            </a:r>
            <a:r>
              <a:rPr lang="en-US" b="1" i="0" dirty="0">
                <a:solidFill>
                  <a:srgbClr val="374151"/>
                </a:solidFill>
                <a:effectLst/>
                <a:latin typeface="Söhne"/>
              </a:rPr>
              <a:t>:</a:t>
            </a:r>
            <a:r>
              <a:rPr lang="en-US" b="0" i="0" dirty="0">
                <a:solidFill>
                  <a:srgbClr val="374151"/>
                </a:solidFill>
                <a:effectLst/>
                <a:latin typeface="Söhne"/>
              </a:rPr>
              <a:t> whether or not the customer is an active member (0 = No, 1 = Yes)</a:t>
            </a:r>
          </a:p>
          <a:p>
            <a:pPr algn="l">
              <a:buFont typeface="Arial" panose="020B0604020202020204" pitchFamily="34" charset="0"/>
              <a:buChar char="•"/>
            </a:pPr>
            <a:r>
              <a:rPr lang="en-US" b="1" i="0" dirty="0" err="1">
                <a:solidFill>
                  <a:srgbClr val="374151"/>
                </a:solidFill>
                <a:effectLst/>
                <a:latin typeface="Söhne"/>
              </a:rPr>
              <a:t>EstimatedSalary</a:t>
            </a:r>
            <a:r>
              <a:rPr lang="en-US" b="1" i="0" dirty="0">
                <a:solidFill>
                  <a:srgbClr val="374151"/>
                </a:solidFill>
                <a:effectLst/>
                <a:latin typeface="Söhne"/>
              </a:rPr>
              <a:t>:</a:t>
            </a:r>
            <a:r>
              <a:rPr lang="en-US" b="0" i="0" dirty="0">
                <a:solidFill>
                  <a:srgbClr val="374151"/>
                </a:solidFill>
                <a:effectLst/>
                <a:latin typeface="Söhne"/>
              </a:rPr>
              <a:t> estimated salary of the customer</a:t>
            </a:r>
          </a:p>
          <a:p>
            <a:pPr algn="l">
              <a:buFont typeface="Arial" panose="020B0604020202020204" pitchFamily="34" charset="0"/>
              <a:buChar char="•"/>
            </a:pPr>
            <a:r>
              <a:rPr lang="en-US" b="1" i="0" dirty="0">
                <a:solidFill>
                  <a:srgbClr val="374151"/>
                </a:solidFill>
                <a:effectLst/>
                <a:latin typeface="Söhne"/>
              </a:rPr>
              <a:t>Exited:</a:t>
            </a:r>
            <a:r>
              <a:rPr lang="en-US" b="0" i="0" dirty="0">
                <a:solidFill>
                  <a:srgbClr val="374151"/>
                </a:solidFill>
                <a:effectLst/>
                <a:latin typeface="Söhne"/>
              </a:rPr>
              <a:t> whether or not the customer left the bank (0 = No, 1 = Yes)</a:t>
            </a:r>
          </a:p>
          <a:p>
            <a:endParaRPr lang="en-CA" dirty="0"/>
          </a:p>
        </p:txBody>
      </p:sp>
      <p:sp>
        <p:nvSpPr>
          <p:cNvPr id="4" name="Slide Number Placeholder 3"/>
          <p:cNvSpPr>
            <a:spLocks noGrp="1"/>
          </p:cNvSpPr>
          <p:nvPr>
            <p:ph type="sldNum" sz="quarter" idx="5"/>
          </p:nvPr>
        </p:nvSpPr>
        <p:spPr/>
        <p:txBody>
          <a:bodyPr/>
          <a:lstStyle/>
          <a:p>
            <a:fld id="{2DA8D8D4-CC40-4A8F-A64F-8FC5ACC11696}" type="slidenum">
              <a:rPr lang="en-CA" smtClean="0"/>
              <a:t>5</a:t>
            </a:fld>
            <a:endParaRPr lang="en-CA"/>
          </a:p>
        </p:txBody>
      </p:sp>
    </p:spTree>
    <p:extLst>
      <p:ext uri="{BB962C8B-B14F-4D97-AF65-F5344CB8AC3E}">
        <p14:creationId xmlns:p14="http://schemas.microsoft.com/office/powerpoint/2010/main" val="4066432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Logistic Regression in the Primal Space and with Different Kernels: Logistic Regression is a method for predicting the probability of a binary outcome (yes/no, 1/0, etc.) based on one or more independent variables. In the primal space, logistic regression finds a straight line that separates the two classes. However, when the data is not linearly separable, kernel methods can be used to transform the data into a higher dimensional space where it is separable. Different kernel functions can be used to perform this transformation. The transformed data is then used to fit a logistic regression model in the higher dimensional space. This can improve the accuracy of the model when the data is not linearly separable.</a:t>
            </a:r>
          </a:p>
          <a:p>
            <a:pPr algn="l">
              <a:buFont typeface="+mj-lt"/>
              <a:buAutoNum type="arabicPeriod"/>
            </a:pPr>
            <a:r>
              <a:rPr lang="en-US" b="0" i="0" dirty="0">
                <a:solidFill>
                  <a:srgbClr val="374151"/>
                </a:solidFill>
                <a:effectLst/>
                <a:latin typeface="Söhne"/>
              </a:rPr>
              <a:t>SVM in the Primal and with Different Kernels: Support Vector Machines (SVMs) are another method for predicting the probability of a binary outcome based on one or more independent variables. In the primal space, SVMs find the line that maximally separates the two classes. However, when the data is not linearly separable, kernel methods can be used to transform the data into a higher dimensional space where it is separable. Different kernel functions can be used to perform this transformation. The transformed data is then used to fit an SVM model in the higher dimensional space. This can improve the accuracy of the model when the data is not linearly separable.</a:t>
            </a:r>
          </a:p>
          <a:p>
            <a:pPr algn="l">
              <a:buFont typeface="+mj-lt"/>
              <a:buAutoNum type="arabicPeriod"/>
            </a:pPr>
            <a:r>
              <a:rPr lang="en-US" b="0" i="0" dirty="0">
                <a:solidFill>
                  <a:srgbClr val="374151"/>
                </a:solidFill>
                <a:effectLst/>
                <a:latin typeface="Söhne"/>
              </a:rPr>
              <a:t>Random Forest and XGB: Random Forest and </a:t>
            </a:r>
            <a:r>
              <a:rPr lang="en-US" b="0" i="0" dirty="0" err="1">
                <a:solidFill>
                  <a:srgbClr val="374151"/>
                </a:solidFill>
                <a:effectLst/>
                <a:latin typeface="Söhne"/>
              </a:rPr>
              <a:t>XGBoost</a:t>
            </a:r>
            <a:r>
              <a:rPr lang="en-US" b="0" i="0" dirty="0">
                <a:solidFill>
                  <a:srgbClr val="374151"/>
                </a:solidFill>
                <a:effectLst/>
                <a:latin typeface="Söhne"/>
              </a:rPr>
              <a:t> are two types of machine learning models that use multiple decision trees to make predictions. In a Random Forest, many decision trees are trained on different subsets of the data and different subsets of the features. The predictions of all the trees are then combined to make a final prediction. In </a:t>
            </a:r>
            <a:r>
              <a:rPr lang="en-US" b="0" i="0" dirty="0" err="1">
                <a:solidFill>
                  <a:srgbClr val="374151"/>
                </a:solidFill>
                <a:effectLst/>
                <a:latin typeface="Söhne"/>
              </a:rPr>
              <a:t>XGBoost</a:t>
            </a:r>
            <a:r>
              <a:rPr lang="en-US" b="0" i="0" dirty="0">
                <a:solidFill>
                  <a:srgbClr val="374151"/>
                </a:solidFill>
                <a:effectLst/>
                <a:latin typeface="Söhne"/>
              </a:rPr>
              <a:t>, decision trees are trained in a sequential manner, with each subsequent tree trying to improve the predictions of the previous tree. Both Random Forest and </a:t>
            </a:r>
            <a:r>
              <a:rPr lang="en-US" b="0" i="0" dirty="0" err="1">
                <a:solidFill>
                  <a:srgbClr val="374151"/>
                </a:solidFill>
                <a:effectLst/>
                <a:latin typeface="Söhne"/>
              </a:rPr>
              <a:t>XGBoost</a:t>
            </a:r>
            <a:r>
              <a:rPr lang="en-US" b="0" i="0" dirty="0">
                <a:solidFill>
                  <a:srgbClr val="374151"/>
                </a:solidFill>
                <a:effectLst/>
                <a:latin typeface="Söhne"/>
              </a:rPr>
              <a:t> are powerful machine learning models that can achieve high accuracy, even in complex datasets.</a:t>
            </a:r>
          </a:p>
          <a:p>
            <a:endParaRPr lang="en-CA" dirty="0"/>
          </a:p>
        </p:txBody>
      </p:sp>
      <p:sp>
        <p:nvSpPr>
          <p:cNvPr id="4" name="Slide Number Placeholder 3"/>
          <p:cNvSpPr>
            <a:spLocks noGrp="1"/>
          </p:cNvSpPr>
          <p:nvPr>
            <p:ph type="sldNum" sz="quarter" idx="5"/>
          </p:nvPr>
        </p:nvSpPr>
        <p:spPr/>
        <p:txBody>
          <a:bodyPr/>
          <a:lstStyle/>
          <a:p>
            <a:fld id="{2DA8D8D4-CC40-4A8F-A64F-8FC5ACC11696}" type="slidenum">
              <a:rPr lang="en-CA" smtClean="0"/>
              <a:t>6</a:t>
            </a:fld>
            <a:endParaRPr lang="en-CA"/>
          </a:p>
        </p:txBody>
      </p:sp>
    </p:spTree>
    <p:extLst>
      <p:ext uri="{BB962C8B-B14F-4D97-AF65-F5344CB8AC3E}">
        <p14:creationId xmlns:p14="http://schemas.microsoft.com/office/powerpoint/2010/main" val="184653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selecting an inappropriate learning rate can cause a model to converge slowly or not converge at all, while selecting an excessively high learning rate can cause the model to diverge.</a:t>
            </a:r>
          </a:p>
          <a:p>
            <a:endParaRPr lang="en-CA" dirty="0"/>
          </a:p>
        </p:txBody>
      </p:sp>
      <p:sp>
        <p:nvSpPr>
          <p:cNvPr id="4" name="Slide Number Placeholder 3"/>
          <p:cNvSpPr>
            <a:spLocks noGrp="1"/>
          </p:cNvSpPr>
          <p:nvPr>
            <p:ph type="sldNum" sz="quarter" idx="5"/>
          </p:nvPr>
        </p:nvSpPr>
        <p:spPr/>
        <p:txBody>
          <a:bodyPr/>
          <a:lstStyle/>
          <a:p>
            <a:fld id="{2DA8D8D4-CC40-4A8F-A64F-8FC5ACC11696}" type="slidenum">
              <a:rPr lang="en-CA" smtClean="0"/>
              <a:t>7</a:t>
            </a:fld>
            <a:endParaRPr lang="en-CA"/>
          </a:p>
        </p:txBody>
      </p:sp>
    </p:spTree>
    <p:extLst>
      <p:ext uri="{BB962C8B-B14F-4D97-AF65-F5344CB8AC3E}">
        <p14:creationId xmlns:p14="http://schemas.microsoft.com/office/powerpoint/2010/main" val="1042234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Improve customer service: Provide prompt and responsive customer service to customers. This includes addressing customer queries and complaints in a timely and satisfactory manner.</a:t>
            </a:r>
          </a:p>
          <a:p>
            <a:pPr algn="l">
              <a:buFont typeface="+mj-lt"/>
              <a:buAutoNum type="arabicPeriod"/>
            </a:pPr>
            <a:r>
              <a:rPr lang="en-US" b="0" i="0" dirty="0">
                <a:solidFill>
                  <a:srgbClr val="374151"/>
                </a:solidFill>
                <a:effectLst/>
                <a:latin typeface="Söhne"/>
              </a:rPr>
              <a:t>Personalize the customer experience: Understand your customers’ needs and preferences and tailor your services and products accordingly. This can include offering personalized financial advice and customized products and services.</a:t>
            </a:r>
          </a:p>
          <a:p>
            <a:pPr algn="l">
              <a:buFont typeface="+mj-lt"/>
              <a:buAutoNum type="arabicPeriod"/>
            </a:pPr>
            <a:r>
              <a:rPr lang="en-US" b="0" i="0" dirty="0">
                <a:solidFill>
                  <a:srgbClr val="374151"/>
                </a:solidFill>
                <a:effectLst/>
                <a:latin typeface="Söhne"/>
              </a:rPr>
              <a:t>Incentivize customer loyalty: Reward customers for their loyalty with discounts, perks, or other incentives. This can include offering lower interest rates, waiving fees, or providing exclusive access to financial products and services.</a:t>
            </a:r>
          </a:p>
          <a:p>
            <a:pPr algn="l">
              <a:buFont typeface="+mj-lt"/>
              <a:buAutoNum type="arabicPeriod"/>
            </a:pPr>
            <a:r>
              <a:rPr lang="en-US" b="0" i="0" dirty="0">
                <a:solidFill>
                  <a:srgbClr val="374151"/>
                </a:solidFill>
                <a:effectLst/>
                <a:latin typeface="Söhne"/>
              </a:rPr>
              <a:t>Simplify account management: Make it easy for customers to manage their accounts and finances. This includes providing user-friendly mobile and online banking services, as well as reducing fees and other account management hassles.</a:t>
            </a:r>
          </a:p>
          <a:p>
            <a:pPr algn="l">
              <a:buFont typeface="+mj-lt"/>
              <a:buAutoNum type="arabicPeriod"/>
            </a:pPr>
            <a:r>
              <a:rPr lang="en-US" b="0" i="0" dirty="0">
                <a:solidFill>
                  <a:srgbClr val="374151"/>
                </a:solidFill>
                <a:effectLst/>
                <a:latin typeface="Söhne"/>
              </a:rPr>
              <a:t>Develop customer relationships: Build strong relationships with customers by engaging with them on a regular basis. This includes reaching out to customers with personalized communication and feedback requests, and regularly checking in to see how they’re doing.</a:t>
            </a:r>
          </a:p>
          <a:p>
            <a:pPr algn="l">
              <a:buFont typeface="+mj-lt"/>
              <a:buAutoNum type="arabicPeriod"/>
            </a:pPr>
            <a:r>
              <a:rPr lang="en-US" b="0" i="0" dirty="0">
                <a:solidFill>
                  <a:srgbClr val="374151"/>
                </a:solidFill>
                <a:effectLst/>
                <a:latin typeface="Söhne"/>
              </a:rPr>
              <a:t>Enhance security: Ensure your customers' accounts and data are secure. This includes implementing multi-factor authentication, regularly monitoring accounts for fraudulent activity, and providing regular security updates and educational materials to customers.</a:t>
            </a:r>
          </a:p>
          <a:p>
            <a:endParaRPr lang="en-CA" dirty="0"/>
          </a:p>
        </p:txBody>
      </p:sp>
      <p:sp>
        <p:nvSpPr>
          <p:cNvPr id="4" name="Slide Number Placeholder 3"/>
          <p:cNvSpPr>
            <a:spLocks noGrp="1"/>
          </p:cNvSpPr>
          <p:nvPr>
            <p:ph type="sldNum" sz="quarter" idx="5"/>
          </p:nvPr>
        </p:nvSpPr>
        <p:spPr/>
        <p:txBody>
          <a:bodyPr/>
          <a:lstStyle/>
          <a:p>
            <a:fld id="{2DA8D8D4-CC40-4A8F-A64F-8FC5ACC11696}" type="slidenum">
              <a:rPr lang="en-CA" smtClean="0"/>
              <a:t>10</a:t>
            </a:fld>
            <a:endParaRPr lang="en-CA"/>
          </a:p>
        </p:txBody>
      </p:sp>
    </p:spTree>
    <p:extLst>
      <p:ext uri="{BB962C8B-B14F-4D97-AF65-F5344CB8AC3E}">
        <p14:creationId xmlns:p14="http://schemas.microsoft.com/office/powerpoint/2010/main" val="526068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63963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41068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6186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4/17/2023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5095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1312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9683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02711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727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09470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1955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052672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4/17/2023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07924540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C27962-1BA5-6A1D-D14D-749CD91A286B}"/>
              </a:ext>
            </a:extLst>
          </p:cNvPr>
          <p:cNvSpPr>
            <a:spLocks noGrp="1"/>
          </p:cNvSpPr>
          <p:nvPr>
            <p:ph type="ctrTitle"/>
          </p:nvPr>
        </p:nvSpPr>
        <p:spPr>
          <a:xfrm>
            <a:off x="960350" y="541964"/>
            <a:ext cx="4768938" cy="3818667"/>
          </a:xfrm>
        </p:spPr>
        <p:txBody>
          <a:bodyPr>
            <a:normAutofit/>
          </a:bodyPr>
          <a:lstStyle/>
          <a:p>
            <a:pPr algn="l"/>
            <a:r>
              <a:rPr lang="en-CA" sz="5400" b="1" i="0">
                <a:effectLst/>
                <a:latin typeface="zeitung"/>
              </a:rPr>
              <a:t>Bank Customer Churn</a:t>
            </a:r>
            <a:br>
              <a:rPr lang="en-CA" sz="5400" b="1" i="0">
                <a:effectLst/>
                <a:latin typeface="zeitung"/>
              </a:rPr>
            </a:br>
            <a:endParaRPr lang="en-CA" sz="5400"/>
          </a:p>
        </p:txBody>
      </p:sp>
      <p:sp>
        <p:nvSpPr>
          <p:cNvPr id="3" name="Subtitle 2">
            <a:extLst>
              <a:ext uri="{FF2B5EF4-FFF2-40B4-BE49-F238E27FC236}">
                <a16:creationId xmlns:a16="http://schemas.microsoft.com/office/drawing/2014/main" id="{EC6E05A3-50D0-43A8-5E0F-76612F30647C}"/>
              </a:ext>
            </a:extLst>
          </p:cNvPr>
          <p:cNvSpPr>
            <a:spLocks noGrp="1"/>
          </p:cNvSpPr>
          <p:nvPr>
            <p:ph type="subTitle" idx="1"/>
          </p:nvPr>
        </p:nvSpPr>
        <p:spPr>
          <a:xfrm>
            <a:off x="960350" y="4700659"/>
            <a:ext cx="3834392" cy="1604222"/>
          </a:xfrm>
        </p:spPr>
        <p:txBody>
          <a:bodyPr>
            <a:normAutofit/>
          </a:bodyPr>
          <a:lstStyle/>
          <a:p>
            <a:pPr algn="l"/>
            <a:r>
              <a:rPr lang="en-CA"/>
              <a:t>Brandon Lobo</a:t>
            </a:r>
          </a:p>
          <a:p>
            <a:pPr algn="l"/>
            <a:r>
              <a:rPr lang="en-CA" err="1"/>
              <a:t>Krishnali</a:t>
            </a:r>
            <a:r>
              <a:rPr lang="en-CA"/>
              <a:t> </a:t>
            </a:r>
            <a:r>
              <a:rPr lang="en-CA" err="1"/>
              <a:t>Lotia</a:t>
            </a:r>
            <a:endParaRPr lang="en-CA"/>
          </a:p>
        </p:txBody>
      </p:sp>
      <p:cxnSp>
        <p:nvCxnSpPr>
          <p:cNvPr id="30" name="Straight Connector 29">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Video 3" descr="People In A Meeting">
            <a:extLst>
              <a:ext uri="{FF2B5EF4-FFF2-40B4-BE49-F238E27FC236}">
                <a16:creationId xmlns:a16="http://schemas.microsoft.com/office/drawing/2014/main" id="{5C4BCB34-F725-C155-1400-2FAA179DC56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096000" y="1873244"/>
            <a:ext cx="5562600" cy="3120075"/>
          </a:xfrm>
          <a:prstGeom prst="rect">
            <a:avLst/>
          </a:prstGeom>
        </p:spPr>
      </p:pic>
    </p:spTree>
    <p:extLst>
      <p:ext uri="{BB962C8B-B14F-4D97-AF65-F5344CB8AC3E}">
        <p14:creationId xmlns:p14="http://schemas.microsoft.com/office/powerpoint/2010/main" val="240125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6F48B-1B5D-9ABE-3533-1F9339B313C2}"/>
              </a:ext>
            </a:extLst>
          </p:cNvPr>
          <p:cNvSpPr>
            <a:spLocks noGrp="1"/>
          </p:cNvSpPr>
          <p:nvPr>
            <p:ph type="title"/>
          </p:nvPr>
        </p:nvSpPr>
        <p:spPr>
          <a:xfrm>
            <a:off x="5146159" y="685800"/>
            <a:ext cx="6238688" cy="1382233"/>
          </a:xfrm>
        </p:spPr>
        <p:txBody>
          <a:bodyPr>
            <a:normAutofit/>
          </a:bodyPr>
          <a:lstStyle/>
          <a:p>
            <a:r>
              <a:rPr lang="en-CA" dirty="0"/>
              <a:t>Recommendations </a:t>
            </a:r>
          </a:p>
        </p:txBody>
      </p:sp>
      <p:pic>
        <p:nvPicPr>
          <p:cNvPr id="5" name="Picture 4" descr="Person holding a puzzle piece">
            <a:extLst>
              <a:ext uri="{FF2B5EF4-FFF2-40B4-BE49-F238E27FC236}">
                <a16:creationId xmlns:a16="http://schemas.microsoft.com/office/drawing/2014/main" id="{D0DDA2B8-F4B9-C53F-8699-F6EFB52DC758}"/>
              </a:ext>
            </a:extLst>
          </p:cNvPr>
          <p:cNvPicPr>
            <a:picLocks noChangeAspect="1"/>
          </p:cNvPicPr>
          <p:nvPr/>
        </p:nvPicPr>
        <p:blipFill rotWithShape="1">
          <a:blip r:embed="rId3"/>
          <a:srcRect l="25689" r="25366"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D9844793-28E0-5683-5E6B-508B1181C14F}"/>
              </a:ext>
            </a:extLst>
          </p:cNvPr>
          <p:cNvSpPr>
            <a:spLocks noGrp="1"/>
          </p:cNvSpPr>
          <p:nvPr>
            <p:ph idx="1"/>
          </p:nvPr>
        </p:nvSpPr>
        <p:spPr>
          <a:xfrm>
            <a:off x="5146158" y="2301949"/>
            <a:ext cx="6238687" cy="4022650"/>
          </a:xfrm>
        </p:spPr>
        <p:txBody>
          <a:bodyPr>
            <a:normAutofit/>
          </a:bodyPr>
          <a:lstStyle/>
          <a:p>
            <a:r>
              <a:rPr lang="en-US" b="0" i="0" dirty="0">
                <a:effectLst/>
                <a:latin typeface="Söhne"/>
              </a:rPr>
              <a:t>Improve customer service</a:t>
            </a:r>
          </a:p>
          <a:p>
            <a:r>
              <a:rPr lang="en-US" b="0" i="0" dirty="0">
                <a:effectLst/>
                <a:latin typeface="Söhne"/>
              </a:rPr>
              <a:t>Personalize the customer experience</a:t>
            </a:r>
          </a:p>
          <a:p>
            <a:r>
              <a:rPr lang="en-US" b="0" i="0" dirty="0">
                <a:effectLst/>
                <a:latin typeface="Söhne"/>
              </a:rPr>
              <a:t>Incentivize customer loyalty</a:t>
            </a:r>
          </a:p>
          <a:p>
            <a:r>
              <a:rPr lang="en-US" b="0" i="0" dirty="0">
                <a:effectLst/>
                <a:latin typeface="Söhne"/>
              </a:rPr>
              <a:t>Simplify account management</a:t>
            </a:r>
          </a:p>
          <a:p>
            <a:r>
              <a:rPr lang="en-US" b="0" i="0" dirty="0">
                <a:effectLst/>
                <a:latin typeface="Söhne"/>
              </a:rPr>
              <a:t>Develop customer relationships</a:t>
            </a:r>
          </a:p>
          <a:p>
            <a:r>
              <a:rPr lang="en-US" b="0" i="0" dirty="0">
                <a:effectLst/>
                <a:latin typeface="Söhne"/>
              </a:rPr>
              <a:t>Enhance security</a:t>
            </a:r>
            <a:endParaRPr lang="en-CA" dirty="0"/>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86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8C5030-2769-DAA9-7252-C86AC90365CE}"/>
              </a:ext>
            </a:extLst>
          </p:cNvPr>
          <p:cNvSpPr>
            <a:spLocks noGrp="1"/>
          </p:cNvSpPr>
          <p:nvPr>
            <p:ph type="title"/>
          </p:nvPr>
        </p:nvSpPr>
        <p:spPr>
          <a:xfrm>
            <a:off x="883920" y="800849"/>
            <a:ext cx="4065767" cy="3510553"/>
          </a:xfrm>
        </p:spPr>
        <p:txBody>
          <a:bodyPr anchor="t">
            <a:normAutofit/>
          </a:bodyPr>
          <a:lstStyle/>
          <a:p>
            <a:r>
              <a:rPr lang="en-CA" sz="3700"/>
              <a:t>Introduction</a:t>
            </a:r>
          </a:p>
        </p:txBody>
      </p:sp>
      <p:sp>
        <p:nvSpPr>
          <p:cNvPr id="3" name="Content Placeholder 2">
            <a:extLst>
              <a:ext uri="{FF2B5EF4-FFF2-40B4-BE49-F238E27FC236}">
                <a16:creationId xmlns:a16="http://schemas.microsoft.com/office/drawing/2014/main" id="{CB6C8DC6-529A-0FF2-F8E2-E9C4D7D75ADA}"/>
              </a:ext>
            </a:extLst>
          </p:cNvPr>
          <p:cNvSpPr>
            <a:spLocks noGrp="1"/>
          </p:cNvSpPr>
          <p:nvPr>
            <p:ph idx="1"/>
          </p:nvPr>
        </p:nvSpPr>
        <p:spPr>
          <a:xfrm>
            <a:off x="5895753" y="533400"/>
            <a:ext cx="5458046" cy="5791200"/>
          </a:xfrm>
        </p:spPr>
        <p:txBody>
          <a:bodyPr anchor="ctr">
            <a:normAutofit/>
          </a:bodyPr>
          <a:lstStyle/>
          <a:p>
            <a:pPr marL="0" indent="0">
              <a:buNone/>
            </a:pPr>
            <a:r>
              <a:rPr lang="en-US" b="0" i="0" dirty="0">
                <a:effectLst/>
                <a:latin typeface="Söhne"/>
              </a:rPr>
              <a:t>In today's competitive banking industry, customer retention is critical, and churn can be costly for banks. Using machine learning algorithms, we can analyze data to predict the likelihood of a customer leaving the bank, and take proactive measures to retain these customers.</a:t>
            </a:r>
            <a:endParaRPr lang="en-CA" dirty="0"/>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78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FB0996-B3C7-8243-539B-5F84887D0D75}"/>
              </a:ext>
            </a:extLst>
          </p:cNvPr>
          <p:cNvSpPr>
            <a:spLocks noGrp="1"/>
          </p:cNvSpPr>
          <p:nvPr>
            <p:ph type="title"/>
          </p:nvPr>
        </p:nvSpPr>
        <p:spPr>
          <a:xfrm>
            <a:off x="5146159" y="685800"/>
            <a:ext cx="6238688" cy="1382233"/>
          </a:xfrm>
        </p:spPr>
        <p:txBody>
          <a:bodyPr>
            <a:normAutofit/>
          </a:bodyPr>
          <a:lstStyle/>
          <a:p>
            <a:r>
              <a:rPr lang="en-US" dirty="0"/>
              <a:t>proposal</a:t>
            </a:r>
            <a:endParaRPr lang="en-CA" dirty="0"/>
          </a:p>
        </p:txBody>
      </p:sp>
      <p:pic>
        <p:nvPicPr>
          <p:cNvPr id="5" name="Picture 4" descr="Cubes connected with a red line">
            <a:extLst>
              <a:ext uri="{FF2B5EF4-FFF2-40B4-BE49-F238E27FC236}">
                <a16:creationId xmlns:a16="http://schemas.microsoft.com/office/drawing/2014/main" id="{AFB7F130-CB46-E471-711A-941F8A11762B}"/>
              </a:ext>
            </a:extLst>
          </p:cNvPr>
          <p:cNvPicPr>
            <a:picLocks noChangeAspect="1"/>
          </p:cNvPicPr>
          <p:nvPr/>
        </p:nvPicPr>
        <p:blipFill rotWithShape="1">
          <a:blip r:embed="rId2"/>
          <a:srcRect l="27900" r="16470"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45F1BD51-988C-6143-1692-750C027CE217}"/>
              </a:ext>
            </a:extLst>
          </p:cNvPr>
          <p:cNvSpPr>
            <a:spLocks noGrp="1"/>
          </p:cNvSpPr>
          <p:nvPr>
            <p:ph idx="1"/>
          </p:nvPr>
        </p:nvSpPr>
        <p:spPr>
          <a:xfrm>
            <a:off x="5146158" y="2301949"/>
            <a:ext cx="6238687" cy="4022650"/>
          </a:xfrm>
        </p:spPr>
        <p:txBody>
          <a:bodyPr>
            <a:normAutofit/>
          </a:bodyPr>
          <a:lstStyle/>
          <a:p>
            <a:pPr marL="0" indent="0">
              <a:buNone/>
            </a:pPr>
            <a:r>
              <a:rPr lang="en-US" b="0" i="0" dirty="0">
                <a:effectLst/>
                <a:latin typeface="Söhne"/>
              </a:rPr>
              <a:t>Our proposed solution involves the following steps</a:t>
            </a:r>
          </a:p>
          <a:p>
            <a:r>
              <a:rPr lang="en-US" b="0" i="0" dirty="0">
                <a:effectLst/>
                <a:latin typeface="Söhne"/>
              </a:rPr>
              <a:t>Data Collection</a:t>
            </a:r>
          </a:p>
          <a:p>
            <a:r>
              <a:rPr lang="en-US" b="0" i="0" dirty="0">
                <a:effectLst/>
                <a:latin typeface="Söhne"/>
              </a:rPr>
              <a:t>Data Preparation</a:t>
            </a:r>
          </a:p>
          <a:p>
            <a:r>
              <a:rPr lang="en-US" b="0" i="0" dirty="0">
                <a:effectLst/>
                <a:latin typeface="Söhne"/>
              </a:rPr>
              <a:t>Feature Engineering</a:t>
            </a:r>
          </a:p>
          <a:p>
            <a:r>
              <a:rPr lang="en-US" b="0" i="0" dirty="0">
                <a:effectLst/>
                <a:latin typeface="Söhne"/>
              </a:rPr>
              <a:t>Model Selection</a:t>
            </a:r>
          </a:p>
          <a:p>
            <a:r>
              <a:rPr lang="en-US" b="0" i="0" dirty="0">
                <a:effectLst/>
                <a:latin typeface="Söhne"/>
              </a:rPr>
              <a:t>Model Training and Evaluation</a:t>
            </a:r>
          </a:p>
          <a:p>
            <a:r>
              <a:rPr lang="en-US" b="0" i="0" dirty="0">
                <a:effectLst/>
                <a:latin typeface="Söhne"/>
              </a:rPr>
              <a:t>Actionable Insights</a:t>
            </a:r>
          </a:p>
          <a:p>
            <a:endParaRPr lang="en-CA" dirty="0"/>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41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BC522D-1A43-39FA-BB10-36E8D4D635E2}"/>
              </a:ext>
            </a:extLst>
          </p:cNvPr>
          <p:cNvSpPr>
            <a:spLocks noGrp="1"/>
          </p:cNvSpPr>
          <p:nvPr>
            <p:ph type="title"/>
          </p:nvPr>
        </p:nvSpPr>
        <p:spPr/>
        <p:txBody>
          <a:bodyPr/>
          <a:lstStyle/>
          <a:p>
            <a:r>
              <a:rPr lang="en-CA" dirty="0"/>
              <a:t>Proposed Solution </a:t>
            </a:r>
          </a:p>
        </p:txBody>
      </p:sp>
      <p:sp>
        <p:nvSpPr>
          <p:cNvPr id="7" name="Content Placeholder 6">
            <a:extLst>
              <a:ext uri="{FF2B5EF4-FFF2-40B4-BE49-F238E27FC236}">
                <a16:creationId xmlns:a16="http://schemas.microsoft.com/office/drawing/2014/main" id="{D6EECB70-AEF0-00B5-F8A7-255E37F9313C}"/>
              </a:ext>
            </a:extLst>
          </p:cNvPr>
          <p:cNvSpPr>
            <a:spLocks noGrp="1"/>
          </p:cNvSpPr>
          <p:nvPr>
            <p:ph idx="1"/>
          </p:nvPr>
        </p:nvSpPr>
        <p:spPr/>
        <p:txBody>
          <a:bodyPr>
            <a:normAutofit/>
          </a:bodyPr>
          <a:lstStyle/>
          <a:p>
            <a:pPr marL="0" indent="0">
              <a:buNone/>
            </a:pPr>
            <a:r>
              <a:rPr lang="en-US" b="0" i="0" dirty="0">
                <a:solidFill>
                  <a:srgbClr val="374151"/>
                </a:solidFill>
                <a:effectLst/>
                <a:latin typeface="Söhne"/>
              </a:rPr>
              <a:t>Our proposed solution will help the bank to-</a:t>
            </a:r>
          </a:p>
          <a:p>
            <a:r>
              <a:rPr lang="en-US" dirty="0">
                <a:solidFill>
                  <a:srgbClr val="374151"/>
                </a:solidFill>
                <a:latin typeface="Söhne"/>
              </a:rPr>
              <a:t>R</a:t>
            </a:r>
            <a:r>
              <a:rPr lang="en-US" b="0" i="0" dirty="0">
                <a:solidFill>
                  <a:srgbClr val="374151"/>
                </a:solidFill>
                <a:effectLst/>
                <a:latin typeface="Söhne"/>
              </a:rPr>
              <a:t>educe customer churn, </a:t>
            </a:r>
          </a:p>
          <a:p>
            <a:r>
              <a:rPr lang="en-US" dirty="0">
                <a:solidFill>
                  <a:srgbClr val="374151"/>
                </a:solidFill>
                <a:latin typeface="Söhne"/>
              </a:rPr>
              <a:t>I</a:t>
            </a:r>
            <a:r>
              <a:rPr lang="en-US" b="0" i="0" dirty="0">
                <a:solidFill>
                  <a:srgbClr val="374151"/>
                </a:solidFill>
                <a:effectLst/>
                <a:latin typeface="Söhne"/>
              </a:rPr>
              <a:t>ncrease customer loyalty</a:t>
            </a:r>
          </a:p>
          <a:p>
            <a:r>
              <a:rPr lang="en-US" dirty="0">
                <a:solidFill>
                  <a:srgbClr val="374151"/>
                </a:solidFill>
                <a:latin typeface="Söhne"/>
              </a:rPr>
              <a:t>I</a:t>
            </a:r>
            <a:r>
              <a:rPr lang="en-US" b="0" i="0" dirty="0">
                <a:solidFill>
                  <a:srgbClr val="374151"/>
                </a:solidFill>
                <a:effectLst/>
                <a:latin typeface="Söhne"/>
              </a:rPr>
              <a:t>mprove customer satisfaction</a:t>
            </a:r>
          </a:p>
          <a:p>
            <a:r>
              <a:rPr lang="en-US" dirty="0">
                <a:solidFill>
                  <a:srgbClr val="374151"/>
                </a:solidFill>
                <a:latin typeface="Söhne"/>
              </a:rPr>
              <a:t>Save money/capital</a:t>
            </a:r>
            <a:endParaRPr lang="en-US" b="0" i="0" dirty="0">
              <a:solidFill>
                <a:srgbClr val="374151"/>
              </a:solidFill>
              <a:effectLst/>
              <a:latin typeface="Söhne"/>
            </a:endParaRPr>
          </a:p>
          <a:p>
            <a:r>
              <a:rPr lang="en-US" b="0" i="0" dirty="0">
                <a:solidFill>
                  <a:srgbClr val="374151"/>
                </a:solidFill>
                <a:effectLst/>
                <a:latin typeface="Söhne"/>
              </a:rPr>
              <a:t>Moreover, it will also help the bank to identify patterns and trends in customer behavior, which can be used to develop targeted marketing campaigns and product offerings.</a:t>
            </a:r>
            <a:endParaRPr lang="en-CA" dirty="0"/>
          </a:p>
        </p:txBody>
      </p:sp>
    </p:spTree>
    <p:extLst>
      <p:ext uri="{BB962C8B-B14F-4D97-AF65-F5344CB8AC3E}">
        <p14:creationId xmlns:p14="http://schemas.microsoft.com/office/powerpoint/2010/main" val="144640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40181-C01A-A2B0-8699-574D5B8277EB}"/>
              </a:ext>
            </a:extLst>
          </p:cNvPr>
          <p:cNvSpPr>
            <a:spLocks noGrp="1"/>
          </p:cNvSpPr>
          <p:nvPr>
            <p:ph type="title"/>
          </p:nvPr>
        </p:nvSpPr>
        <p:spPr/>
        <p:txBody>
          <a:bodyPr/>
          <a:lstStyle/>
          <a:p>
            <a:r>
              <a:rPr lang="en-CA" dirty="0"/>
              <a:t>Data Set</a:t>
            </a:r>
          </a:p>
        </p:txBody>
      </p:sp>
      <p:pic>
        <p:nvPicPr>
          <p:cNvPr id="5" name="Content Placeholder 4">
            <a:extLst>
              <a:ext uri="{FF2B5EF4-FFF2-40B4-BE49-F238E27FC236}">
                <a16:creationId xmlns:a16="http://schemas.microsoft.com/office/drawing/2014/main" id="{2A441346-FBD0-0EAA-91E3-C0EEAB539D5D}"/>
              </a:ext>
            </a:extLst>
          </p:cNvPr>
          <p:cNvPicPr>
            <a:picLocks noGrp="1" noChangeAspect="1"/>
          </p:cNvPicPr>
          <p:nvPr>
            <p:ph idx="1"/>
          </p:nvPr>
        </p:nvPicPr>
        <p:blipFill>
          <a:blip r:embed="rId3"/>
          <a:stretch>
            <a:fillRect/>
          </a:stretch>
        </p:blipFill>
        <p:spPr>
          <a:xfrm>
            <a:off x="952500" y="2576052"/>
            <a:ext cx="9906000" cy="1679369"/>
          </a:xfrm>
        </p:spPr>
      </p:pic>
    </p:spTree>
    <p:extLst>
      <p:ext uri="{BB962C8B-B14F-4D97-AF65-F5344CB8AC3E}">
        <p14:creationId xmlns:p14="http://schemas.microsoft.com/office/powerpoint/2010/main" val="3848121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render of 3D polyhedrons">
            <a:extLst>
              <a:ext uri="{FF2B5EF4-FFF2-40B4-BE49-F238E27FC236}">
                <a16:creationId xmlns:a16="http://schemas.microsoft.com/office/drawing/2014/main" id="{D1D68FAF-E984-3AF1-B902-83C5E39074E4}"/>
              </a:ext>
            </a:extLst>
          </p:cNvPr>
          <p:cNvPicPr>
            <a:picLocks noChangeAspect="1"/>
          </p:cNvPicPr>
          <p:nvPr/>
        </p:nvPicPr>
        <p:blipFill rotWithShape="1">
          <a:blip r:embed="rId3"/>
          <a:srcRect l="16502" r="40410"/>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F288C0AF-29F2-E5A3-FE78-35350178A503}"/>
              </a:ext>
            </a:extLst>
          </p:cNvPr>
          <p:cNvSpPr>
            <a:spLocks noGrp="1"/>
          </p:cNvSpPr>
          <p:nvPr>
            <p:ph type="title"/>
          </p:nvPr>
        </p:nvSpPr>
        <p:spPr>
          <a:xfrm>
            <a:off x="1104901" y="467834"/>
            <a:ext cx="6132605" cy="1738422"/>
          </a:xfrm>
        </p:spPr>
        <p:txBody>
          <a:bodyPr>
            <a:normAutofit/>
          </a:bodyPr>
          <a:lstStyle/>
          <a:p>
            <a:r>
              <a:rPr lang="en-CA" dirty="0"/>
              <a:t>Model Selection</a:t>
            </a:r>
          </a:p>
        </p:txBody>
      </p:sp>
      <p:cxnSp>
        <p:nvCxnSpPr>
          <p:cNvPr id="1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22243F-69ED-39BA-20A2-F1E0CCF93DB8}"/>
              </a:ext>
            </a:extLst>
          </p:cNvPr>
          <p:cNvSpPr>
            <a:spLocks noGrp="1"/>
          </p:cNvSpPr>
          <p:nvPr>
            <p:ph idx="1"/>
          </p:nvPr>
        </p:nvSpPr>
        <p:spPr>
          <a:xfrm>
            <a:off x="1104902" y="2206255"/>
            <a:ext cx="5487146" cy="4118345"/>
          </a:xfrm>
        </p:spPr>
        <p:txBody>
          <a:bodyPr>
            <a:normAutofit/>
          </a:bodyPr>
          <a:lstStyle/>
          <a:p>
            <a:r>
              <a:rPr lang="en-US" dirty="0"/>
              <a:t>Logistic regression in the primal space and with different kernels</a:t>
            </a:r>
          </a:p>
          <a:p>
            <a:r>
              <a:rPr lang="en-US" dirty="0"/>
              <a:t>SVM in the RBF and with different Kernels</a:t>
            </a:r>
          </a:p>
          <a:p>
            <a:r>
              <a:rPr lang="en-US" dirty="0"/>
              <a:t>Random Forest</a:t>
            </a:r>
            <a:br>
              <a:rPr lang="en-US" dirty="0"/>
            </a:br>
            <a:endParaRPr lang="en-CA" dirty="0"/>
          </a:p>
        </p:txBody>
      </p:sp>
    </p:spTree>
    <p:extLst>
      <p:ext uri="{BB962C8B-B14F-4D97-AF65-F5344CB8AC3E}">
        <p14:creationId xmlns:p14="http://schemas.microsoft.com/office/powerpoint/2010/main" val="305203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1869-6E2B-5F17-437F-EE75DA5E31A1}"/>
              </a:ext>
            </a:extLst>
          </p:cNvPr>
          <p:cNvSpPr>
            <a:spLocks noGrp="1"/>
          </p:cNvSpPr>
          <p:nvPr>
            <p:ph type="title"/>
          </p:nvPr>
        </p:nvSpPr>
        <p:spPr/>
        <p:txBody>
          <a:bodyPr/>
          <a:lstStyle/>
          <a:p>
            <a:r>
              <a:rPr lang="en-CA" dirty="0"/>
              <a:t>Hyperparameter</a:t>
            </a:r>
          </a:p>
        </p:txBody>
      </p:sp>
      <p:sp>
        <p:nvSpPr>
          <p:cNvPr id="3" name="Content Placeholder 2">
            <a:extLst>
              <a:ext uri="{FF2B5EF4-FFF2-40B4-BE49-F238E27FC236}">
                <a16:creationId xmlns:a16="http://schemas.microsoft.com/office/drawing/2014/main" id="{82668012-02A0-CFB5-85DE-33DBA14FDF36}"/>
              </a:ext>
            </a:extLst>
          </p:cNvPr>
          <p:cNvSpPr>
            <a:spLocks noGrp="1"/>
          </p:cNvSpPr>
          <p:nvPr>
            <p:ph idx="1"/>
          </p:nvPr>
        </p:nvSpPr>
        <p:spPr/>
        <p:txBody>
          <a:bodyPr>
            <a:normAutofit/>
          </a:bodyPr>
          <a:lstStyle/>
          <a:p>
            <a:r>
              <a:rPr lang="en-US" dirty="0"/>
              <a:t>Hyperparameters are set by the user and define the behavior of the model, such as the learning rate, the number of layers in the neural network, or the number of trees in a random forest.</a:t>
            </a:r>
          </a:p>
          <a:p>
            <a:r>
              <a:rPr lang="en-US" dirty="0"/>
              <a:t>The selection of hyperparameters is a crucial step in machine learning, as they can significantly affect the optimize its performance on a given task.</a:t>
            </a:r>
          </a:p>
          <a:p>
            <a:r>
              <a:rPr lang="en-US" dirty="0"/>
              <a:t>This process often involves trying out different combinations of hyperparameters and evaluating the model's performance using metrics such as accuracy, precision, recall, and F1 score.</a:t>
            </a:r>
            <a:endParaRPr lang="en-CA" dirty="0"/>
          </a:p>
        </p:txBody>
      </p:sp>
    </p:spTree>
    <p:extLst>
      <p:ext uri="{BB962C8B-B14F-4D97-AF65-F5344CB8AC3E}">
        <p14:creationId xmlns:p14="http://schemas.microsoft.com/office/powerpoint/2010/main" val="181007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6AD0-4387-9FAB-647C-2FFDEC958B6A}"/>
              </a:ext>
            </a:extLst>
          </p:cNvPr>
          <p:cNvSpPr>
            <a:spLocks noGrp="1"/>
          </p:cNvSpPr>
          <p:nvPr>
            <p:ph type="title"/>
          </p:nvPr>
        </p:nvSpPr>
        <p:spPr/>
        <p:txBody>
          <a:bodyPr/>
          <a:lstStyle/>
          <a:p>
            <a:r>
              <a:rPr lang="en-CA" dirty="0"/>
              <a:t>Limitations</a:t>
            </a:r>
          </a:p>
        </p:txBody>
      </p:sp>
      <p:sp>
        <p:nvSpPr>
          <p:cNvPr id="3" name="Content Placeholder 2">
            <a:extLst>
              <a:ext uri="{FF2B5EF4-FFF2-40B4-BE49-F238E27FC236}">
                <a16:creationId xmlns:a16="http://schemas.microsoft.com/office/drawing/2014/main" id="{EAEE40AA-24ED-A930-A606-BB1C6FCC7AAD}"/>
              </a:ext>
            </a:extLst>
          </p:cNvPr>
          <p:cNvSpPr>
            <a:spLocks noGrp="1"/>
          </p:cNvSpPr>
          <p:nvPr>
            <p:ph idx="1"/>
          </p:nvPr>
        </p:nvSpPr>
        <p:spPr/>
        <p:txBody>
          <a:bodyPr>
            <a:normAutofit fontScale="92500" lnSpcReduction="10000"/>
          </a:bodyPr>
          <a:lstStyle/>
          <a:p>
            <a:r>
              <a:rPr lang="en-US" dirty="0">
                <a:ea typeface="Calibri" panose="020F0502020204030204" pitchFamily="34" charset="0"/>
                <a:cs typeface="Calibri" panose="020F0502020204030204" pitchFamily="34" charset="0"/>
              </a:rPr>
              <a:t>The data seems to be a snapshot of a specific date, but it's not clear what that date is or why it's relevant</a:t>
            </a:r>
          </a:p>
          <a:p>
            <a:r>
              <a:rPr lang="en-US" dirty="0">
                <a:ea typeface="Calibri" panose="020F0502020204030204" pitchFamily="34" charset="0"/>
                <a:cs typeface="Calibri" panose="020F0502020204030204" pitchFamily="34" charset="0"/>
              </a:rPr>
              <a:t>Some customers have exited but still have a balance in their account, which could mean they have left a specific product but not the bank as a whole. </a:t>
            </a:r>
          </a:p>
          <a:p>
            <a:r>
              <a:rPr lang="en-US" dirty="0">
                <a:ea typeface="Calibri" panose="020F0502020204030204" pitchFamily="34" charset="0"/>
                <a:cs typeface="Calibri" panose="020F0502020204030204" pitchFamily="34" charset="0"/>
              </a:rPr>
              <a:t>The definition of an "active member" is unclear, and it would be helpful to know if there are different levels of activity.</a:t>
            </a:r>
          </a:p>
          <a:p>
            <a:r>
              <a:rPr lang="en-US" dirty="0">
                <a:ea typeface="Calibri" panose="020F0502020204030204" pitchFamily="34" charset="0"/>
                <a:cs typeface="Calibri" panose="020F0502020204030204" pitchFamily="34" charset="0"/>
              </a:rPr>
              <a:t> Providing transaction counts in terms of both credits and debits could be more informative than just listing the number of products a customer has.</a:t>
            </a:r>
          </a:p>
          <a:p>
            <a:r>
              <a:rPr lang="en-US" b="0" i="0" dirty="0">
                <a:solidFill>
                  <a:srgbClr val="374151"/>
                </a:solidFill>
                <a:effectLst/>
                <a:ea typeface="Calibri" panose="020F0502020204030204" pitchFamily="34" charset="0"/>
                <a:cs typeface="Calibri" panose="020F0502020204030204" pitchFamily="34" charset="0"/>
              </a:rPr>
              <a:t>The model is good at predicting customers who might leave, but it still misses about half of them. To improve, we can train the model with more data later. For now, we can focus on keeping the customers who might leave.</a:t>
            </a:r>
            <a:endParaRPr lang="en-US" dirty="0">
              <a:ea typeface="Calibri" panose="020F0502020204030204" pitchFamily="34" charset="0"/>
              <a:cs typeface="Calibri" panose="020F0502020204030204" pitchFamily="34" charset="0"/>
            </a:endParaRPr>
          </a:p>
          <a:p>
            <a:endParaRPr lang="en-CA"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641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86A83-878B-B0C5-A82C-44C538D2EB45}"/>
              </a:ext>
            </a:extLst>
          </p:cNvPr>
          <p:cNvSpPr>
            <a:spLocks noGrp="1"/>
          </p:cNvSpPr>
          <p:nvPr>
            <p:ph type="title"/>
          </p:nvPr>
        </p:nvSpPr>
        <p:spPr>
          <a:xfrm>
            <a:off x="5146159" y="685800"/>
            <a:ext cx="6238688" cy="1382233"/>
          </a:xfrm>
        </p:spPr>
        <p:txBody>
          <a:bodyPr>
            <a:normAutofit/>
          </a:bodyPr>
          <a:lstStyle/>
          <a:p>
            <a:r>
              <a:rPr lang="en-CA" dirty="0"/>
              <a:t>Actionable Insights</a:t>
            </a:r>
          </a:p>
        </p:txBody>
      </p:sp>
      <p:pic>
        <p:nvPicPr>
          <p:cNvPr id="5" name="Picture 4" descr="One glowing light bulb in sea of unlit bulbs">
            <a:extLst>
              <a:ext uri="{FF2B5EF4-FFF2-40B4-BE49-F238E27FC236}">
                <a16:creationId xmlns:a16="http://schemas.microsoft.com/office/drawing/2014/main" id="{97968E8A-06A7-F9FC-D73A-17D64E7A0A06}"/>
              </a:ext>
            </a:extLst>
          </p:cNvPr>
          <p:cNvPicPr>
            <a:picLocks noChangeAspect="1"/>
          </p:cNvPicPr>
          <p:nvPr/>
        </p:nvPicPr>
        <p:blipFill rotWithShape="1">
          <a:blip r:embed="rId2"/>
          <a:srcRect l="26757" r="19057"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267E591F-400F-2219-BF68-95495BD60AEA}"/>
              </a:ext>
            </a:extLst>
          </p:cNvPr>
          <p:cNvSpPr>
            <a:spLocks noGrp="1"/>
          </p:cNvSpPr>
          <p:nvPr>
            <p:ph idx="1"/>
          </p:nvPr>
        </p:nvSpPr>
        <p:spPr>
          <a:xfrm>
            <a:off x="5146158" y="2301949"/>
            <a:ext cx="6238687" cy="4022650"/>
          </a:xfrm>
        </p:spPr>
        <p:txBody>
          <a:bodyPr>
            <a:normAutofit/>
          </a:bodyPr>
          <a:lstStyle/>
          <a:p>
            <a:r>
              <a:rPr lang="en-US" b="0" i="0" dirty="0">
                <a:solidFill>
                  <a:srgbClr val="374151"/>
                </a:solidFill>
                <a:effectLst/>
                <a:latin typeface="Söhne"/>
              </a:rPr>
              <a:t>Based on the results of our code, the RF model performed the best. Utilizing this model can enable us to take action before customers leave, which has the potential to assist the bank in maintaining its customer base, capital, and increasing efficiency.</a:t>
            </a:r>
            <a:endParaRPr lang="en-US" dirty="0"/>
          </a:p>
        </p:txBody>
      </p:sp>
      <p:cxnSp>
        <p:nvCxnSpPr>
          <p:cNvPr id="18" name="Straight Connector 17">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222536"/>
      </p:ext>
    </p:extLst>
  </p:cSld>
  <p:clrMapOvr>
    <a:masterClrMapping/>
  </p:clrMapOvr>
</p:sld>
</file>

<file path=ppt/theme/theme1.xml><?xml version="1.0" encoding="utf-8"?>
<a:theme xmlns:a="http://schemas.openxmlformats.org/drawingml/2006/main" name="AngleLinesVTI">
  <a:themeElements>
    <a:clrScheme name="AnalogousFromLightSeedRightStep">
      <a:dk1>
        <a:srgbClr val="000000"/>
      </a:dk1>
      <a:lt1>
        <a:srgbClr val="FFFFFF"/>
      </a:lt1>
      <a:dk2>
        <a:srgbClr val="242541"/>
      </a:dk2>
      <a:lt2>
        <a:srgbClr val="E8E2E3"/>
      </a:lt2>
      <a:accent1>
        <a:srgbClr val="34B394"/>
      </a:accent1>
      <a:accent2>
        <a:srgbClr val="28AEC9"/>
      </a:accent2>
      <a:accent3>
        <a:srgbClr val="6EA3EE"/>
      </a:accent3>
      <a:accent4>
        <a:srgbClr val="4E4EEB"/>
      </a:accent4>
      <a:accent5>
        <a:srgbClr val="A46EEE"/>
      </a:accent5>
      <a:accent6>
        <a:srgbClr val="D14EEB"/>
      </a:accent6>
      <a:hlink>
        <a:srgbClr val="AE697A"/>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1155</TotalTime>
  <Words>1242</Words>
  <Application>Microsoft Office PowerPoint</Application>
  <PresentationFormat>Widescreen</PresentationFormat>
  <Paragraphs>72</Paragraphs>
  <Slides>10</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Söhne</vt:lpstr>
      <vt:lpstr>Univers Condensed Light</vt:lpstr>
      <vt:lpstr>Walbaum Display Light</vt:lpstr>
      <vt:lpstr>zeitung</vt:lpstr>
      <vt:lpstr>AngleLinesVTI</vt:lpstr>
      <vt:lpstr>Bank Customer Churn </vt:lpstr>
      <vt:lpstr>Introduction</vt:lpstr>
      <vt:lpstr>proposal</vt:lpstr>
      <vt:lpstr>Proposed Solution </vt:lpstr>
      <vt:lpstr>Data Set</vt:lpstr>
      <vt:lpstr>Model Selection</vt:lpstr>
      <vt:lpstr>Hyperparameter</vt:lpstr>
      <vt:lpstr>Limitations</vt:lpstr>
      <vt:lpstr>Actionable Insights</vt:lpstr>
      <vt:lpstr>Recommendations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Customer Churn </dc:title>
  <dc:creator>Brandon Lobo</dc:creator>
  <cp:lastModifiedBy>Brandon Lobo</cp:lastModifiedBy>
  <cp:revision>1</cp:revision>
  <dcterms:created xsi:type="dcterms:W3CDTF">2023-04-13T00:14:37Z</dcterms:created>
  <dcterms:modified xsi:type="dcterms:W3CDTF">2023-04-17T16:19:54Z</dcterms:modified>
</cp:coreProperties>
</file>